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63" r:id="rId6"/>
    <p:sldId id="258" r:id="rId7"/>
    <p:sldId id="261" r:id="rId8"/>
    <p:sldId id="260" r:id="rId9"/>
    <p:sldId id="266" r:id="rId10"/>
    <p:sldId id="259" r:id="rId11"/>
    <p:sldId id="268" r:id="rId12"/>
    <p:sldId id="267" r:id="rId13"/>
    <p:sldId id="265" r:id="rId14"/>
    <p:sldId id="270" r:id="rId15"/>
    <p:sldId id="271" r:id="rId16"/>
    <p:sldId id="273" r:id="rId17"/>
    <p:sldId id="272" r:id="rId18"/>
    <p:sldId id="269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CC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4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70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99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81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73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60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3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52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68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7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5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7B58-8342-49A0-9880-EE263C04ADF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58AA8-4BE7-46AB-9011-1BED6C51C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18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07325" y="549995"/>
            <a:ext cx="6977349" cy="3863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Мастер-класс для родителей</a:t>
            </a:r>
            <a:endParaRPr lang="ru-RU" sz="36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«Кинезиологические игры и упражнения для развития речи дошкольников»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300" u="none" strike="noStrike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92039" y="5128362"/>
            <a:ext cx="4608722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800" b="1" dirty="0" smtClean="0">
                <a:solidFill>
                  <a:srgbClr val="9933FF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Выполнила: педагог дополнительного образования Ландышева Е.С.</a:t>
            </a:r>
            <a:endParaRPr lang="ru-RU" sz="2800" dirty="0">
              <a:solidFill>
                <a:srgbClr val="9933FF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0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120412" y="666387"/>
            <a:ext cx="2249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9933FF"/>
                </a:solidFill>
                <a:latin typeface="Bookman Old Style" panose="02050604050505020204" pitchFamily="18" charset="0"/>
              </a:rPr>
              <a:t>«Колечки» </a:t>
            </a:r>
            <a:endParaRPr lang="ru-RU" sz="2800" b="1" dirty="0">
              <a:solidFill>
                <a:srgbClr val="99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90379" y="1668946"/>
            <a:ext cx="8211239" cy="2068259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Поочередно и как можно быстрее перебирайте пальцы рук, соединяя в кольцо с большим пальцем последовательно указательный, средний и т. д. Проба выполняется в прямом и в обратном порядке </a:t>
            </a:r>
            <a:r>
              <a:rPr lang="ru-RU" sz="2000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(от мизинца к указательному пальцу)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Вначале упражнение выполняется каждой рукой отдельно, затем сразу двумя руками.</a:t>
            </a:r>
            <a:endParaRPr lang="ru-RU" sz="20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Основные кинезиологические упражнения с кистями рук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73" y="4216544"/>
            <a:ext cx="3690607" cy="173842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88761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95954" y="704860"/>
            <a:ext cx="50000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«Кулак – ребро – ладонь»</a:t>
            </a:r>
            <a:r>
              <a:rPr lang="ru-RU" sz="1300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4789" y="1755521"/>
            <a:ext cx="8982419" cy="2743380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 положения руки на плоскости стола, последовательно сменяют друг друга. Ладонь на плоскости, сжатая в кулак ладонь, ладонь ребром на плоскости </a:t>
            </a:r>
            <a:r>
              <a:rPr lang="ru-RU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стола,</a:t>
            </a:r>
            <a:r>
              <a:rPr lang="ru-RU" u="sng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распрямленная</a:t>
            </a:r>
            <a:r>
              <a:rPr lang="ru-RU" u="sng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ладонь на плоскости стола</a:t>
            </a:r>
            <a:r>
              <a:rPr lang="ru-RU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выполняется сначала правой рукой, потом – левой, затем – двумя руками вместе. Количество повторений – по 8-10 раз. При усвоении программы или при затруднениях в выполнении помогайте себе командами (кулак – ребро – ладонь, произнося их вслух или про себя.</a:t>
            </a:r>
            <a:endParaRPr lang="ru-RU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«Лягушка </a:t>
            </a:r>
            <a:r>
              <a:rPr lang="ru-RU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(кулак)</a:t>
            </a:r>
            <a:r>
              <a:rPr lang="ru-RU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хочет </a:t>
            </a:r>
            <a:r>
              <a:rPr lang="ru-RU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(ребро)</a:t>
            </a:r>
            <a:r>
              <a:rPr lang="ru-RU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пруд (ладонь,</a:t>
            </a:r>
            <a:endParaRPr lang="ru-RU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Лягушке </a:t>
            </a:r>
            <a:r>
              <a:rPr lang="ru-RU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(кулак)</a:t>
            </a:r>
            <a:r>
              <a:rPr lang="ru-RU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скучно </a:t>
            </a:r>
            <a:r>
              <a:rPr lang="ru-RU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(ребро)</a:t>
            </a:r>
            <a:r>
              <a:rPr lang="ru-RU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тут </a:t>
            </a:r>
            <a:r>
              <a:rPr lang="ru-RU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(ладонь)</a:t>
            </a:r>
            <a:r>
              <a:rPr lang="ru-RU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3.3. Диагностика нарушений моторного развития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478" y="4866282"/>
            <a:ext cx="3358767" cy="138814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220987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35265" y="693842"/>
            <a:ext cx="23214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«Лезгинка»</a:t>
            </a:r>
            <a:r>
              <a:rPr lang="ru-RU" sz="1300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83175" y="1724030"/>
            <a:ext cx="7825648" cy="2068259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Левую руку сложите в кулак, большой палец отставьте в сторону, кулак разверните пальцами к себе. Правой рукой прямой ладонью в горизонтальном положении прикоснитесь к мизинцу левой. После этого одновременно смените положение правой и левой рук. Повторить 6-8 раз. Добивайтесь высокой скорости смены положений.</a:t>
            </a:r>
            <a:endParaRPr lang="ru-RU" sz="20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Занимательные упражнения из кинезиологии для детей и родителей.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190" y="4299257"/>
            <a:ext cx="3298634" cy="177436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585448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19554" y="984308"/>
            <a:ext cx="4346062" cy="5230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«Дом – ежик – замок»</a:t>
            </a:r>
            <a:endParaRPr lang="ru-RU" sz="2800" b="1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cf2.ppt-online.org/files2/slide/b/bMKaTuj5dvQZlU2YrJxIHDtVSFBN0w4c1fqCmX/slide-32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3" t="20363" r="4586" b="9394"/>
          <a:stretch/>
        </p:blipFill>
        <p:spPr bwMode="auto">
          <a:xfrm>
            <a:off x="3713200" y="2071172"/>
            <a:ext cx="4758771" cy="31502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7984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12967" y="863122"/>
            <a:ext cx="4756430" cy="5230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«Зайчик – коза – вилка»</a:t>
            </a:r>
            <a:endParaRPr lang="ru-RU" sz="2800" b="1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Знакомимся с 6 упражнением &amp;quot;заяц-коза-вилка&amp;quot;выполняем сначала одн..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470" y="1962834"/>
            <a:ext cx="4347424" cy="297388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308854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89953" y="792994"/>
            <a:ext cx="20120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«Ухо-нос»</a:t>
            </a:r>
            <a:r>
              <a:rPr lang="ru-RU" sz="1300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84442" y="1756668"/>
            <a:ext cx="6823113" cy="1323439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Левая рука - взяться за кончик носа, правая рука - взяться за правое ухо. По команде отпустить ухо-нос, хлопнуть в ладоши и поменять положение рук "с точностью наоборот".</a:t>
            </a:r>
            <a:endParaRPr lang="ru-RU" sz="2000" dirty="0">
              <a:solidFill>
                <a:srgbClr val="9933FF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Рисунок 4" descr="Гимнастика для мозга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895" y="3671839"/>
            <a:ext cx="3447182" cy="232987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3048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48000" y="1532032"/>
            <a:ext cx="6096000" cy="4354397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Еще одной формой 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кенизиологических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упражнений является зеркальное рисование. Это рисование двумя руками одновременно. Положите на стол чистый лист бумаги. Возьмите в обе руки по карандашу. Начните рисовать одновременно обеими руками зеркально – симметричные рисунки, буквы. При выполнении этого упражнения вы почувствуете, как расслабляются глаза и руки. Когда деятельность обоих полушарий синхронизируется, заметно увеличится эффективность работы всего мозга.</a:t>
            </a:r>
            <a:endParaRPr lang="ru-RU" sz="20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192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48000" y="2208762"/>
            <a:ext cx="6096000" cy="2440476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Исследования показывают, что выполнение обычного действия </a:t>
            </a:r>
            <a:r>
              <a:rPr lang="ru-RU" sz="2400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«необычной»</a:t>
            </a:r>
            <a:r>
              <a:rPr lang="ru-RU" sz="24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рукой активизирует новые участки мозга и помогает развивать новые контакты между клетками мозга.</a:t>
            </a:r>
            <a:endParaRPr lang="ru-RU" sz="24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24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74274" y="1077587"/>
            <a:ext cx="7506159" cy="4702826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Регулярное выполнение 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кинезиологических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упражнений способствует активизации межполушарного взаимодействия, синхронизации работы полушарий. Оказывает положительное влияние на коррекцию обучения, развития интеллекта, улучшает состояние физического здоровья, снижает утомляемость, способствует коррекции недостатков речевого развития дошкольников.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Такой подход позволяет наполнить наше ежедневное общение с дошкольниками новыми играми, несущими в себе важнейшее 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 развивающее значение.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память о нашем мастер – классе предлагаю вам буклеты, которые можно использовать в работе.</a:t>
            </a:r>
            <a:endParaRPr lang="ru-RU" sz="20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624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82620" y="3075057"/>
            <a:ext cx="64267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Спасибо за внимание!</a:t>
            </a:r>
            <a:endParaRPr lang="ru-RU" sz="4000" b="1" dirty="0">
              <a:solidFill>
                <a:srgbClr val="9933FF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31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01777" y="473505"/>
            <a:ext cx="43884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Цель и задачи мастер-класса:</a:t>
            </a:r>
            <a:endParaRPr lang="ru-RU" sz="2800" dirty="0">
              <a:solidFill>
                <a:srgbClr val="99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05628" y="1427612"/>
            <a:ext cx="6580742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профессиональной компетентности педагогов по использованию 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кинезиологических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игр и упражнений в работе с детьми дошкольного возраста.</a:t>
            </a:r>
            <a:endParaRPr lang="ru-RU" sz="2000" dirty="0">
              <a:solidFill>
                <a:srgbClr val="9933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79791" y="2507908"/>
            <a:ext cx="9632415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000" dirty="0" smtClean="0">
              <a:solidFill>
                <a:srgbClr val="9933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Познакомить участников мастер-класса с эффективными 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кинезиологическими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упражнениями, способствующими умственному, речевому и физическому развитию дошкольников.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solidFill>
                <a:srgbClr val="9933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Отработать совместно с участниками мастер-класса последовательность действий и приемов работы по применению 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кинезиологических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упражнений в работе с дошкольниками.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solidFill>
                <a:srgbClr val="9933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Повысить мотивацию к овладению нетрадиционными методиками, их широкому применению в совместной деятельности с ребенком.</a:t>
            </a:r>
            <a:endParaRPr lang="ru-RU" sz="2000" dirty="0">
              <a:solidFill>
                <a:srgbClr val="9933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7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41642" y="3104103"/>
            <a:ext cx="4908716" cy="6497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Ход мастер-класса</a:t>
            </a:r>
            <a:endParaRPr lang="ru-RU" sz="36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2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16646" y="748266"/>
            <a:ext cx="6558708" cy="5361468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 из основных задач, стоящих сегодня перед ДОУ – развитие речи детей. Хорошо развитая речь – важнейшее условие всестороннего полноценного развития детей. Но в последнее время наблюдается рост числа детей, имеющих различные речевые нарушения. По мнению нейрофизиологов, 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кинезиологов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определяющую роль в возникновении речевых нарушений играют нарушения функциональной асимметрии коры больших полушарий головного мозга и межполушарного взаимодействия. То есть одной из причин является </a:t>
            </a:r>
            <a:r>
              <a:rPr lang="ru-RU" sz="2000" i="1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«координационная неспособность»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к обучению, неспособность правого и левого полушария к интеграции. Именно 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кинезиологические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упражнения позволяют создать новые нейронные связи и улучшить работу головного мозга, отвечающего за развитие психических процессов, в том числе речи и интеллекта.</a:t>
            </a:r>
            <a:endParaRPr lang="ru-RU" sz="2000" dirty="0">
              <a:solidFill>
                <a:srgbClr val="9933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5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48000" y="1614272"/>
            <a:ext cx="6096000" cy="3629455"/>
          </a:xfrm>
          <a:prstGeom prst="rect">
            <a:avLst/>
          </a:prstGeom>
          <a:solidFill>
            <a:srgbClr val="CCCCFF"/>
          </a:solidFill>
          <a:ln>
            <a:solidFill>
              <a:schemeClr val="accent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Слово </a:t>
            </a:r>
            <a:r>
              <a:rPr lang="ru-RU" sz="2400" i="1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r>
              <a:rPr lang="ru-RU" sz="2400" i="1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происходит от греческого слова </a:t>
            </a:r>
            <a:r>
              <a:rPr lang="ru-RU" sz="2400" i="1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кинезис</a:t>
            </a:r>
            <a:r>
              <a:rPr lang="ru-RU" sz="2400" i="1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обозначающего движение, и </a:t>
            </a:r>
            <a:r>
              <a:rPr lang="ru-RU" sz="2400" i="1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«логос»</a:t>
            </a:r>
            <a:r>
              <a:rPr lang="ru-RU" sz="24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наука, т. е. наука о движениях.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dirty="0" smtClean="0">
              <a:solidFill>
                <a:srgbClr val="9933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r>
              <a:rPr lang="ru-RU" sz="2400" dirty="0" smtClean="0">
                <a:solidFill>
                  <a:srgbClr val="99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наука о развитии умственных способностей и физического здоровья через определенные двигательные упражнения.</a:t>
            </a:r>
            <a:endParaRPr lang="ru-RU" sz="2400" dirty="0">
              <a:solidFill>
                <a:srgbClr val="9933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60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48000" y="922480"/>
            <a:ext cx="6096000" cy="5013039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1970 – х годах американским доктором Полом 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Деннисоном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калифорнии была разработана программа под названием </a:t>
            </a:r>
            <a:r>
              <a:rPr lang="ru-RU" sz="2000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«Гимнастика Мозга»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Деннисон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разработал систему быстрых, простых специфичных движений, приносящих пользу каждому обучающемуся, не зависимо от его проблемы.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России </a:t>
            </a:r>
            <a:r>
              <a:rPr lang="ru-RU" sz="2000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«Гимнастика Мозга»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появилась в 1988 г. Все педагоги, использующие 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кинезиологическую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практику, отмечают необыкновенные успехи у детей. Выполнение упражнений </a:t>
            </a:r>
            <a:r>
              <a:rPr lang="ru-RU" sz="2000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«Гимнастики Мозга»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требует осмысления и высокого уровня </a:t>
            </a:r>
            <a:r>
              <a:rPr lang="ru-RU" sz="2000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62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48000" y="921967"/>
            <a:ext cx="6096000" cy="5014065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Самый благоприятный период для интеллектуального, речевого развития – это возраст до 10 лет, когда кора больших полушарий еще окончательно не сформирована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Кинезиологические упражнения – это комплекс движений, позволяющий активизировать межполушарное воздействие.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Едва ли 10% людей на земле сбалансировано используют оба полушария своего головного мозга. Остальные развивают только левое полушарие и игнорируют колоссальный творческий потенциал правого полушария. </a:t>
            </a:r>
            <a:r>
              <a:rPr lang="ru-RU" sz="2000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Мэрили</a:t>
            </a:r>
            <a:r>
              <a:rPr lang="ru-RU" sz="2000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Зденек</a:t>
            </a:r>
            <a:r>
              <a:rPr lang="ru-RU" sz="2000" i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764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94624" y="598718"/>
            <a:ext cx="5484971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Польза </a:t>
            </a:r>
            <a:r>
              <a:rPr lang="ru-RU" sz="2800" b="1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кинезиологических</a:t>
            </a:r>
            <a:r>
              <a:rPr lang="ru-RU" sz="28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упражнений</a:t>
            </a:r>
            <a:endParaRPr lang="ru-RU" sz="2800" b="1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94624" y="1542540"/>
            <a:ext cx="6096000" cy="369575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Повышают стрессоустойчивость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Синхронизируют работу полушарий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•Формируют пространственные представления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Улучшают мыслительную деятельность, внимание и память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Развивают мелкую моторику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Развивают высшие психические функции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 Развивают речевую активность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Облегчают процесс чтения и письма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Снижают утомляемость</a:t>
            </a:r>
            <a:endParaRPr lang="ru-RU" sz="20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8026" y="5321360"/>
            <a:ext cx="9489196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Кинезиологические упражнения дают возможность задействовать те участки мозга, которые раньше не участвовали в учении, и решить проблему не успешности.</a:t>
            </a:r>
            <a:endParaRPr lang="ru-RU" sz="20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4/1619257632_43-phonoteka_org-p-fon-dlya-sportivnoi-prezentatsii-v-detskom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48000" y="491702"/>
            <a:ext cx="6096000" cy="16471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результативности </a:t>
            </a:r>
            <a:r>
              <a:rPr lang="ru-RU" sz="2400" b="1" dirty="0" err="1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sz="2400" b="1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 развивающей работы необходимо учитывать определенные условия:</a:t>
            </a:r>
            <a:endParaRPr lang="ru-RU" sz="2400" b="1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39956" y="2630522"/>
            <a:ext cx="8112087" cy="3385542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Эти упражнения необходимо проводить ежедневно. Ребенок выполняет вместе со взрослым, затем самостоятельно по памяти, постепенно от занятия к занятию увеличивая время и сложность. Упражнение выполняется сначала правой рукой, затем левой, затем двумя руками вместе.</a:t>
            </a:r>
            <a:endParaRPr lang="ru-RU" sz="2000" dirty="0" smtClean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9933FF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rgbClr val="9933FF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комплекса упражнений может составлять от 5-10 минут и 25-30 минут в день, в зависимости от возраста.</a:t>
            </a:r>
            <a:endParaRPr lang="ru-RU" sz="2000" dirty="0">
              <a:solidFill>
                <a:srgbClr val="9933FF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6733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310</Words>
  <Application>Microsoft Office PowerPoint</Application>
  <PresentationFormat>Широкоэкранный</PresentationFormat>
  <Paragraphs>55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Bookman Old Style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Кинотеатр</cp:lastModifiedBy>
  <cp:revision>8</cp:revision>
  <dcterms:created xsi:type="dcterms:W3CDTF">2022-11-26T15:14:46Z</dcterms:created>
  <dcterms:modified xsi:type="dcterms:W3CDTF">2025-02-06T08:30:05Z</dcterms:modified>
</cp:coreProperties>
</file>