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0" r:id="rId7"/>
    <p:sldId id="259" r:id="rId8"/>
    <p:sldId id="261" r:id="rId9"/>
    <p:sldId id="263" r:id="rId10"/>
    <p:sldId id="271" r:id="rId11"/>
    <p:sldId id="267" r:id="rId12"/>
    <p:sldId id="272" r:id="rId13"/>
    <p:sldId id="274" r:id="rId14"/>
    <p:sldId id="275" r:id="rId15"/>
    <p:sldId id="276" r:id="rId16"/>
    <p:sldId id="277" r:id="rId17"/>
    <p:sldId id="279" r:id="rId18"/>
    <p:sldId id="278" r:id="rId19"/>
    <p:sldId id="280" r:id="rId20"/>
    <p:sldId id="281" r:id="rId21"/>
    <p:sldId id="282" r:id="rId22"/>
    <p:sldId id="283" r:id="rId2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E3E3E"/>
    <a:srgbClr val="6D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9C7853C-536D-4A76-A0AE-DD22124D55A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84381" autoAdjust="0"/>
  </p:normalViewPr>
  <p:slideViewPr>
    <p:cSldViewPr snapToGrid="0">
      <p:cViewPr varScale="1">
        <p:scale>
          <a:sx n="74" d="100"/>
          <a:sy n="74" d="100"/>
        </p:scale>
        <p:origin x="-1008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73EDD3B8-5E68-48E9-AAB1-5DE570C28E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A897E35-4312-4077-83D3-69953080BC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715CE6E-8B7A-4428-8872-53D818A7521E}" type="datetime1">
              <a:rPr lang="ru-RU" smtClean="0"/>
              <a:pPr rtl="0"/>
              <a:t>07.02.2025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5853C52-2B92-4B9E-86F4-DB78684BEC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D20E0EA4-BAD2-4335-9446-CA4CCFEC14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65BC62-3B36-43F8-8B69-D6E5E743DA31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65184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563F55-2CAB-4E4E-B51A-EEB550E0289F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6AEB063-7F11-4E3B-BA52-07405B1C2D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8629302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455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240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8027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9452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056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054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381388F-6D01-4763-9497-2C5F78AF5477}"/>
              </a:ext>
            </a:extLst>
          </p:cNvPr>
          <p:cNvSpPr/>
          <p:nvPr userDrawn="1"/>
        </p:nvSpPr>
        <p:spPr>
          <a:xfrm>
            <a:off x="0" y="4818185"/>
            <a:ext cx="12192000" cy="203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олилиния 6"/>
          <p:cNvSpPr/>
          <p:nvPr/>
        </p:nvSpPr>
        <p:spPr bwMode="ltGray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 rtlCol="0"/>
          <a:lstStyle>
            <a:lvl1pPr algn="ctr">
              <a:defRPr sz="54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48C15D-1182-49BC-BDB3-CB0CBCD227D5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77432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/>
          <p:cNvSpPr/>
          <p:nvPr/>
        </p:nvSpPr>
        <p:spPr bwMode="ltGray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606669"/>
            <a:ext cx="10561418" cy="3813527"/>
          </a:xfrm>
        </p:spPr>
        <p:txBody>
          <a:bodyPr rtlCol="0" anchor="ctr" anchorCtr="0"/>
          <a:lstStyle>
            <a:lvl1pPr algn="ctr">
              <a:defRPr sz="48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rtlCol="0" anchor="ctr" anchorCtr="0">
            <a:no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098865-F4B5-45A3-BD1F-E35651101E17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57640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0FA7DC-137C-4E49-A009-8A99388DD81A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355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B193FC-6C50-4AD9-8075-C1C503C6B356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89812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EF27DC-AADB-4A11-B262-3276EAECEE03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34036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>
            <a:spLocks noChangeAspect="1"/>
          </p:cNvSpPr>
          <p:nvPr/>
        </p:nvSpPr>
        <p:spPr bwMode="ltGray">
          <a:xfrm>
            <a:off x="1073151" y="446087"/>
            <a:ext cx="3547533" cy="2838449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ffectLst>
            <a:innerShdw blurRad="114300">
              <a:prstClr val="black"/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2576512"/>
          </a:xfrm>
        </p:spPr>
        <p:txBody>
          <a:bodyPr rtlCol="0" anchor="ctr" anchorCtr="0"/>
          <a:lstStyle>
            <a:lvl1pPr algn="l">
              <a:defRPr sz="40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073151" y="3022600"/>
            <a:ext cx="3547533" cy="2838449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2D55B6-3E31-452E-BDF4-03F8B62BC94A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10561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>
            <a:spLocks noChangeAspect="1"/>
          </p:cNvSpPr>
          <p:nvPr/>
        </p:nvSpPr>
        <p:spPr bwMode="ltGray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rtlCol="0" anchor="ctr" anchorCtr="0"/>
          <a:lstStyle>
            <a:lvl1pPr algn="l">
              <a:defRPr sz="40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rtlCol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9" name="Текст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rtlCol="0" anchor="t" anchorCtr="0">
            <a:normAutofit/>
          </a:bodyPr>
          <a:lstStyle>
            <a:lvl1pPr marL="0" indent="0" algn="l">
              <a:buFontTx/>
              <a:buNone/>
              <a:defRPr sz="2800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5D885D-C7AA-476D-BA7F-CFE12D37BE79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140964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/>
          <p:cNvSpPr>
            <a:spLocks noChangeAspect="1"/>
          </p:cNvSpPr>
          <p:nvPr/>
        </p:nvSpPr>
        <p:spPr bwMode="ltGray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Заголовок 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 rtlCol="0" anchor="ctr" anchorCtr="0"/>
          <a:lstStyle>
            <a:lvl1pPr algn="l">
              <a:defRPr sz="40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rtlCol="0" anchor="ctr" anchorCtr="0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3030BA-C2BB-467F-A9E1-6234B9A47349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1684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>
            <a:spLocks noChangeAspect="1"/>
          </p:cNvSpPr>
          <p:nvPr/>
        </p:nvSpPr>
        <p:spPr bwMode="ltGray">
          <a:xfrm>
            <a:off x="7669651" y="0"/>
            <a:ext cx="4522349" cy="5861051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3754460" cy="5134798"/>
          </a:xfrm>
        </p:spPr>
        <p:txBody>
          <a:bodyPr vert="horz" rtlCol="0" anchor="ctr" anchorCtr="1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horz" rtlCol="0" anchor="ctr" anchorCtr="1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024773-984D-4F67-B954-8CE47D21244A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18369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  <a:noFill/>
          <a:ln w="25400">
            <a:gradFill>
              <a:gsLst>
                <a:gs pos="50000">
                  <a:schemeClr val="bg2"/>
                </a:gs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211D4F-4A39-485C-AE52-E868657F7298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 2">
            <a:extLst>
              <a:ext uri="{FF2B5EF4-FFF2-40B4-BE49-F238E27FC236}">
                <a16:creationId xmlns="" xmlns:a16="http://schemas.microsoft.com/office/drawing/2014/main" id="{2A4059F8-A688-4FFE-AA79-3B6D811FA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287"/>
            <a:ext cx="5181600" cy="363876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3649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содержимое раздел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/>
          <p:cNvSpPr/>
          <p:nvPr/>
        </p:nvSpPr>
        <p:spPr bwMode="ltGray">
          <a:xfrm>
            <a:off x="0" y="1"/>
            <a:ext cx="12192000" cy="6251330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514" y="451513"/>
            <a:ext cx="11288972" cy="5149187"/>
          </a:xfrm>
        </p:spPr>
        <p:txBody>
          <a:bodyPr rtlCol="0" anchor="ctr" anchorCtr="0"/>
          <a:lstStyle>
            <a:lvl1pPr algn="ctr">
              <a:defRPr sz="48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9E880F-36F8-4C99-B0E2-60519C06D931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9731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 flipH="1">
            <a:off x="12699" y="0"/>
            <a:ext cx="6004585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451514" y="375313"/>
            <a:ext cx="5114017" cy="1139895"/>
          </a:xfrm>
        </p:spPr>
        <p:txBody>
          <a:bodyPr rtlCol="0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3638763"/>
          </a:xfrm>
          <a:ln w="25400">
            <a:gradFill>
              <a:gsLst>
                <a:gs pos="0">
                  <a:schemeClr val="bg2"/>
                </a:gs>
                <a:gs pos="50000">
                  <a:srgbClr val="4A3030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CD49A3-0C15-4C1E-82D9-DBFFE234EE4B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 9">
            <a:extLst>
              <a:ext uri="{FF2B5EF4-FFF2-40B4-BE49-F238E27FC236}">
                <a16:creationId xmlns="" xmlns:a16="http://schemas.microsoft.com/office/drawing/2014/main" id="{C95D556F-51D2-4EF4-B60F-D319BF2328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099" y="375312"/>
            <a:ext cx="5186363" cy="5485737"/>
          </a:xfrm>
        </p:spPr>
        <p:txBody>
          <a:bodyPr rtlCol="0" anchor="t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54464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 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 flipH="1">
            <a:off x="6187414" y="0"/>
            <a:ext cx="6004583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632696" y="359551"/>
            <a:ext cx="5114017" cy="1139895"/>
          </a:xfrm>
        </p:spPr>
        <p:txBody>
          <a:bodyPr rtlCol="0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451514" y="451513"/>
            <a:ext cx="5553071" cy="5409537"/>
          </a:xfrm>
        </p:spPr>
        <p:txBody>
          <a:bodyPr rtlCol="0" anchor="t" anchorCtr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rtl="0"/>
            <a:r>
              <a:rPr lang="ru-RU" noProof="0"/>
              <a:t>Редактирование основных стилей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354563" y="2222287"/>
            <a:ext cx="5553071" cy="3638764"/>
          </a:xfrm>
          <a:ln>
            <a:gradFill>
              <a:gsLst>
                <a:gs pos="0">
                  <a:schemeClr val="bg2"/>
                </a:gs>
                <a:gs pos="5000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FB890-90CD-47DC-945E-917D8AAB2421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68703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B2B99B50-4971-48A5-8202-4CC55C7F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  <a:custGeom>
            <a:avLst/>
            <a:gdLst>
              <a:gd name="connsiteX0" fmla="*/ 404916 w 6526400"/>
              <a:gd name="connsiteY0" fmla="*/ 0 h 6857999"/>
              <a:gd name="connsiteX1" fmla="*/ 1425163 w 6526400"/>
              <a:gd name="connsiteY1" fmla="*/ 0 h 6857999"/>
              <a:gd name="connsiteX2" fmla="*/ 2955534 w 6526400"/>
              <a:gd name="connsiteY2" fmla="*/ 0 h 6857999"/>
              <a:gd name="connsiteX3" fmla="*/ 6526400 w 6526400"/>
              <a:gd name="connsiteY3" fmla="*/ 0 h 6857999"/>
              <a:gd name="connsiteX4" fmla="*/ 6526400 w 6526400"/>
              <a:gd name="connsiteY4" fmla="*/ 6857999 h 6857999"/>
              <a:gd name="connsiteX5" fmla="*/ 404916 w 6526400"/>
              <a:gd name="connsiteY5" fmla="*/ 6857999 h 6857999"/>
              <a:gd name="connsiteX6" fmla="*/ 377830 w 6526400"/>
              <a:gd name="connsiteY6" fmla="*/ 2463800 h 6857999"/>
              <a:gd name="connsiteX7" fmla="*/ 0 w 6526400"/>
              <a:gd name="connsiteY7" fmla="*/ 2203407 h 6857999"/>
              <a:gd name="connsiteX8" fmla="*/ 391373 w 6526400"/>
              <a:gd name="connsiteY8" fmla="*/ 1854200 h 6857999"/>
              <a:gd name="connsiteX9" fmla="*/ 404916 w 6526400"/>
              <a:gd name="connsiteY9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26400" h="6857999">
                <a:moveTo>
                  <a:pt x="404916" y="0"/>
                </a:moveTo>
                <a:lnTo>
                  <a:pt x="1425163" y="0"/>
                </a:lnTo>
                <a:lnTo>
                  <a:pt x="2955534" y="0"/>
                </a:lnTo>
                <a:lnTo>
                  <a:pt x="6526400" y="0"/>
                </a:lnTo>
                <a:lnTo>
                  <a:pt x="6526400" y="6857999"/>
                </a:lnTo>
                <a:lnTo>
                  <a:pt x="404916" y="6857999"/>
                </a:lnTo>
                <a:lnTo>
                  <a:pt x="377830" y="2463800"/>
                </a:lnTo>
                <a:lnTo>
                  <a:pt x="0" y="2203407"/>
                </a:lnTo>
                <a:lnTo>
                  <a:pt x="391373" y="1854200"/>
                </a:lnTo>
                <a:cubicBezTo>
                  <a:pt x="395887" y="1282700"/>
                  <a:pt x="400402" y="571500"/>
                  <a:pt x="404916" y="0"/>
                </a:cubicBez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396" y="311813"/>
            <a:ext cx="5334448" cy="1453488"/>
          </a:xfrm>
          <a:effectLst/>
        </p:spPr>
        <p:txBody>
          <a:bodyPr rtlCol="0" anchor="b">
            <a:normAutofit/>
          </a:bodyPr>
          <a:lstStyle>
            <a:lvl1pPr algn="l">
              <a:defRPr sz="4000" b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 rtlCol="0"/>
          <a:lstStyle/>
          <a:p>
            <a:pPr rtl="0"/>
            <a:fld id="{3BEDC295-C750-446A-8ADD-12EB0116A7B8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2" name="Текст 3">
            <a:extLst>
              <a:ext uri="{FF2B5EF4-FFF2-40B4-BE49-F238E27FC236}">
                <a16:creationId xmlns="" xmlns:a16="http://schemas.microsoft.com/office/drawing/2014/main" id="{EB4FB892-38DF-40F9-B034-BC1E61FC6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396" y="2057400"/>
            <a:ext cx="5334448" cy="3811588"/>
          </a:xfrm>
        </p:spPr>
        <p:txBody>
          <a:bodyPr rtlCol="0"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19730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 — 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10001" y="2222287"/>
            <a:ext cx="10571998" cy="3638764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rtl="0"/>
            <a:r>
              <a:rPr lang="ru-RU" noProof="0"/>
              <a:t>Редактирование основных стилей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B5FA3-01BC-4A48-9607-979805D440C5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3376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4489884"/>
            <a:ext cx="10561418" cy="1426004"/>
          </a:xfrm>
        </p:spPr>
        <p:txBody>
          <a:bodyPr rtlCol="0" anchor="ctr" anchorCtr="0">
            <a:normAutofit/>
          </a:bodyPr>
          <a:lstStyle>
            <a:lvl1pPr algn="ctr">
              <a:defRPr sz="4000" b="0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6DB4B2-7128-4FAB-9796-4A8596B2F5BE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EC1FEB3F-0898-4AE0-B8C4-970BF80A3766}"/>
              </a:ext>
            </a:extLst>
          </p:cNvPr>
          <p:cNvSpPr>
            <a:spLocks noGrp="1"/>
          </p:cNvSpPr>
          <p:nvPr>
            <p:ph sz="quarter" idx="14"/>
          </p:nvPr>
        </p:nvSpPr>
        <p:spPr bwMode="ltGray">
          <a:xfrm>
            <a:off x="-5291" y="-57584"/>
            <a:ext cx="12192000" cy="4851400"/>
          </a:xfrm>
          <a:custGeom>
            <a:avLst/>
            <a:gdLst>
              <a:gd name="connsiteX0" fmla="*/ 0 w 10561638"/>
              <a:gd name="connsiteY0" fmla="*/ 0 h 3937000"/>
              <a:gd name="connsiteX1" fmla="*/ 1760273 w 10561638"/>
              <a:gd name="connsiteY1" fmla="*/ 0 h 3937000"/>
              <a:gd name="connsiteX2" fmla="*/ 1760273 w 10561638"/>
              <a:gd name="connsiteY2" fmla="*/ 0 h 3937000"/>
              <a:gd name="connsiteX3" fmla="*/ 4400683 w 10561638"/>
              <a:gd name="connsiteY3" fmla="*/ 0 h 3937000"/>
              <a:gd name="connsiteX4" fmla="*/ 10561638 w 10561638"/>
              <a:gd name="connsiteY4" fmla="*/ 0 h 3937000"/>
              <a:gd name="connsiteX5" fmla="*/ 10561638 w 10561638"/>
              <a:gd name="connsiteY5" fmla="*/ 2296583 h 3937000"/>
              <a:gd name="connsiteX6" fmla="*/ 10561638 w 10561638"/>
              <a:gd name="connsiteY6" fmla="*/ 2296583 h 3937000"/>
              <a:gd name="connsiteX7" fmla="*/ 10561638 w 10561638"/>
              <a:gd name="connsiteY7" fmla="*/ 3280833 h 3937000"/>
              <a:gd name="connsiteX8" fmla="*/ 10561638 w 10561638"/>
              <a:gd name="connsiteY8" fmla="*/ 3937000 h 3937000"/>
              <a:gd name="connsiteX9" fmla="*/ 4400683 w 10561638"/>
              <a:gd name="connsiteY9" fmla="*/ 3937000 h 3937000"/>
              <a:gd name="connsiteX10" fmla="*/ 2077263 w 10561638"/>
              <a:gd name="connsiteY10" fmla="*/ 4251330 h 3937000"/>
              <a:gd name="connsiteX11" fmla="*/ 1760273 w 10561638"/>
              <a:gd name="connsiteY11" fmla="*/ 3937000 h 3937000"/>
              <a:gd name="connsiteX12" fmla="*/ 0 w 10561638"/>
              <a:gd name="connsiteY12" fmla="*/ 3937000 h 3937000"/>
              <a:gd name="connsiteX13" fmla="*/ 0 w 10561638"/>
              <a:gd name="connsiteY13" fmla="*/ 3280833 h 3937000"/>
              <a:gd name="connsiteX14" fmla="*/ 0 w 10561638"/>
              <a:gd name="connsiteY14" fmla="*/ 2296583 h 3937000"/>
              <a:gd name="connsiteX15" fmla="*/ 0 w 10561638"/>
              <a:gd name="connsiteY15" fmla="*/ 2296583 h 3937000"/>
              <a:gd name="connsiteX16" fmla="*/ 0 w 10561638"/>
              <a:gd name="connsiteY16" fmla="*/ 0 h 393700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482983 w 10561638"/>
              <a:gd name="connsiteY9" fmla="*/ 39751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878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624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243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61638" h="4251330">
                <a:moveTo>
                  <a:pt x="0" y="0"/>
                </a:moveTo>
                <a:lnTo>
                  <a:pt x="1760273" y="0"/>
                </a:lnTo>
                <a:lnTo>
                  <a:pt x="1760273" y="0"/>
                </a:lnTo>
                <a:lnTo>
                  <a:pt x="4400683" y="0"/>
                </a:lnTo>
                <a:lnTo>
                  <a:pt x="10561638" y="0"/>
                </a:lnTo>
                <a:lnTo>
                  <a:pt x="10561638" y="2296583"/>
                </a:lnTo>
                <a:lnTo>
                  <a:pt x="10561638" y="2296583"/>
                </a:lnTo>
                <a:lnTo>
                  <a:pt x="10561638" y="3280833"/>
                </a:lnTo>
                <a:lnTo>
                  <a:pt x="10561638" y="3937000"/>
                </a:lnTo>
                <a:lnTo>
                  <a:pt x="2343283" y="3924300"/>
                </a:lnTo>
                <a:lnTo>
                  <a:pt x="2077263" y="4251330"/>
                </a:lnTo>
                <a:lnTo>
                  <a:pt x="1760273" y="3937000"/>
                </a:lnTo>
                <a:lnTo>
                  <a:pt x="0" y="3937000"/>
                </a:lnTo>
                <a:lnTo>
                  <a:pt x="0" y="3280833"/>
                </a:lnTo>
                <a:lnTo>
                  <a:pt x="0" y="2296583"/>
                </a:lnTo>
                <a:lnTo>
                  <a:pt x="0" y="22965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331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DD16A1-8A95-4F89-B817-05533609E529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2402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rtl="0"/>
            <a:fld id="{F2C79380-4B81-4509-BAC9-AA909471C824}" type="datetime1">
              <a:rPr lang="ru-RU" noProof="0" smtClean="0"/>
              <a:pPr rtl="0"/>
              <a:t>07.02.2025</a:t>
            </a:fld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68948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87" r:id="rId3"/>
    <p:sldLayoutId id="2147483688" r:id="rId4"/>
    <p:sldLayoutId id="2147483689" r:id="rId5"/>
    <p:sldLayoutId id="2147483681" r:id="rId6"/>
    <p:sldLayoutId id="2147483690" r:id="rId7"/>
    <p:sldLayoutId id="2147483682" r:id="rId8"/>
    <p:sldLayoutId id="2147483674" r:id="rId9"/>
    <p:sldLayoutId id="2147483675" r:id="rId10"/>
    <p:sldLayoutId id="2147483677" r:id="rId11"/>
    <p:sldLayoutId id="2147483678" r:id="rId12"/>
    <p:sldLayoutId id="2147483679" r:id="rId13"/>
    <p:sldLayoutId id="2147483680" r:id="rId14"/>
    <p:sldLayoutId id="2147483683" r:id="rId15"/>
    <p:sldLayoutId id="2147483684" r:id="rId16"/>
    <p:sldLayoutId id="214748368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848637" y="914400"/>
            <a:ext cx="10572000" cy="2987898"/>
          </a:xfrm>
        </p:spPr>
        <p:txBody>
          <a:bodyPr rtlCol="0"/>
          <a:lstStyle/>
          <a:p>
            <a:r>
              <a:rPr lang="ru-RU" b="1" dirty="0"/>
              <a:t>Су-</a:t>
            </a:r>
            <a:r>
              <a:rPr lang="ru-RU" b="1" dirty="0" err="1"/>
              <a:t>Джок</a:t>
            </a:r>
            <a:r>
              <a:rPr lang="ru-RU" b="1" dirty="0"/>
              <a:t> терапия для развития речи дошкольников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3398" y="5085708"/>
            <a:ext cx="5557739" cy="1551397"/>
          </a:xfrm>
        </p:spPr>
        <p:txBody>
          <a:bodyPr rtlCol="0">
            <a:normAutofit fontScale="62500" lnSpcReduction="20000"/>
          </a:bodyPr>
          <a:lstStyle/>
          <a:p>
            <a:pPr algn="r" rtl="0"/>
            <a:r>
              <a:rPr lang="ru-RU" dirty="0" smtClean="0"/>
              <a:t>Выполнила педагог дополнительного образования первой квалификационной </a:t>
            </a:r>
            <a:r>
              <a:rPr lang="ru-RU" dirty="0" smtClean="0"/>
              <a:t>категории</a:t>
            </a:r>
          </a:p>
          <a:p>
            <a:pPr algn="r" rtl="0"/>
            <a:r>
              <a:rPr lang="ru-RU" dirty="0" smtClean="0"/>
              <a:t>МБУ ДО «ЦТДМ «Созвездие» </a:t>
            </a:r>
          </a:p>
          <a:p>
            <a:pPr algn="r" rtl="0"/>
            <a:r>
              <a:rPr lang="ru-RU" dirty="0" smtClean="0"/>
              <a:t> Первомайского района</a:t>
            </a:r>
            <a:r>
              <a:rPr lang="ru-RU" dirty="0" smtClean="0"/>
              <a:t> </a:t>
            </a:r>
          </a:p>
          <a:p>
            <a:pPr algn="r" rtl="0"/>
            <a:r>
              <a:rPr lang="ru-RU" dirty="0" smtClean="0"/>
              <a:t>Ландышева </a:t>
            </a:r>
            <a:r>
              <a:rPr lang="ru-RU" dirty="0" smtClean="0"/>
              <a:t>Елена Сергеевна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6139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701" y="218940"/>
            <a:ext cx="11111542" cy="1429555"/>
          </a:xfrm>
        </p:spPr>
        <p:txBody>
          <a:bodyPr/>
          <a:lstStyle/>
          <a:p>
            <a:pPr algn="ctr"/>
            <a:r>
              <a:rPr lang="ru-RU" sz="3200" b="1" dirty="0"/>
              <a:t>С помощью метода Су-</a:t>
            </a:r>
            <a:r>
              <a:rPr lang="ru-RU" sz="3200" b="1" dirty="0" err="1"/>
              <a:t>Джок</a:t>
            </a:r>
            <a:r>
              <a:rPr lang="ru-RU" sz="3200" b="1" dirty="0"/>
              <a:t> терапии решаются многие коррекционные задачи. Такие как: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02276" y="1931832"/>
            <a:ext cx="11449318" cy="471366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/>
              <a:t>с</a:t>
            </a:r>
            <a:r>
              <a:rPr lang="ru-RU" dirty="0" smtClean="0"/>
              <a:t>тимуляция </a:t>
            </a:r>
            <a:r>
              <a:rPr lang="ru-RU" dirty="0"/>
              <a:t>речевых зон коры головного мозга;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фонематического слуха и восприятия;</a:t>
            </a:r>
          </a:p>
          <a:p>
            <a:r>
              <a:rPr lang="ru-RU" dirty="0"/>
              <a:t>к</a:t>
            </a:r>
            <a:r>
              <a:rPr lang="ru-RU" dirty="0" smtClean="0"/>
              <a:t>оррекция </a:t>
            </a:r>
            <a:r>
              <a:rPr lang="ru-RU" dirty="0"/>
              <a:t>произношения (автоматизация и дифференциация звуков);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звукового и слогового анализа слов;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общей и мелкой моторики;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психических процессов;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цветовосприятия;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</a:t>
            </a:r>
            <a:r>
              <a:rPr lang="ru-RU" dirty="0"/>
              <a:t>пространственно-временных представлений;</a:t>
            </a:r>
          </a:p>
          <a:p>
            <a:r>
              <a:rPr lang="ru-RU" dirty="0"/>
              <a:t>з</a:t>
            </a:r>
            <a:r>
              <a:rPr lang="ru-RU" dirty="0" smtClean="0"/>
              <a:t>акрепление </a:t>
            </a:r>
            <a:r>
              <a:rPr lang="ru-RU" dirty="0"/>
              <a:t>счетных операций.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50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820" y="375313"/>
            <a:ext cx="5615188" cy="1139895"/>
          </a:xfrm>
        </p:spPr>
        <p:txBody>
          <a:bodyPr/>
          <a:lstStyle/>
          <a:p>
            <a:r>
              <a:rPr lang="ru-RU" sz="2800" b="1" dirty="0"/>
              <a:t>Массаж Су – Джок шарами.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9998" y="2318196"/>
            <a:ext cx="5553071" cy="40182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дети </a:t>
            </a:r>
            <a:r>
              <a:rPr lang="ru-RU" sz="2800" dirty="0"/>
              <a:t>повторяют слова и выполняют действия с шариком в соответствии с текстом</a:t>
            </a:r>
          </a:p>
          <a:p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7443989" y="90152"/>
            <a:ext cx="4198473" cy="6619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              «Мячик»</a:t>
            </a:r>
          </a:p>
          <a:p>
            <a:pPr marL="0" indent="0">
              <a:buNone/>
            </a:pPr>
            <a:r>
              <a:rPr lang="ru-RU" sz="1600" dirty="0" smtClean="0"/>
              <a:t>Я </a:t>
            </a:r>
            <a:r>
              <a:rPr lang="ru-RU" sz="1600" dirty="0"/>
              <a:t>мячом круги катаю,</a:t>
            </a:r>
          </a:p>
          <a:p>
            <a:pPr marL="0" indent="0">
              <a:buNone/>
            </a:pPr>
            <a:r>
              <a:rPr lang="ru-RU" sz="1600" dirty="0"/>
              <a:t>Взад - вперед его гоняю.</a:t>
            </a:r>
          </a:p>
          <a:p>
            <a:pPr marL="0" indent="0">
              <a:buNone/>
            </a:pPr>
            <a:r>
              <a:rPr lang="ru-RU" sz="1600" dirty="0"/>
              <a:t>Им поглажу я ладошку.</a:t>
            </a:r>
          </a:p>
          <a:p>
            <a:pPr marL="0" indent="0">
              <a:buNone/>
            </a:pPr>
            <a:r>
              <a:rPr lang="ru-RU" sz="1600" dirty="0"/>
              <a:t>Будто я сметаю крошку,</a:t>
            </a:r>
          </a:p>
          <a:p>
            <a:pPr marL="0" indent="0">
              <a:buNone/>
            </a:pPr>
            <a:r>
              <a:rPr lang="ru-RU" sz="1600" dirty="0"/>
              <a:t>И сожму его немножко,</a:t>
            </a:r>
          </a:p>
          <a:p>
            <a:pPr marL="0" indent="0">
              <a:buNone/>
            </a:pPr>
            <a:r>
              <a:rPr lang="ru-RU" sz="1600" dirty="0"/>
              <a:t>Как сжимает лапу кошка,</a:t>
            </a:r>
          </a:p>
          <a:p>
            <a:pPr marL="0" indent="0">
              <a:buNone/>
            </a:pPr>
            <a:r>
              <a:rPr lang="ru-RU" sz="1600" dirty="0"/>
              <a:t>Каждым пальцем мяч прижму,</a:t>
            </a:r>
          </a:p>
          <a:p>
            <a:pPr marL="0" indent="0">
              <a:buNone/>
            </a:pPr>
            <a:r>
              <a:rPr lang="ru-RU" sz="1600" dirty="0"/>
              <a:t>И другой рукой начну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             «Дикобраз»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Что за чудо? Вот так раз!</a:t>
            </a:r>
          </a:p>
          <a:p>
            <a:pPr marL="0" indent="0">
              <a:buNone/>
            </a:pPr>
            <a:r>
              <a:rPr lang="ru-RU" sz="1600" dirty="0" smtClean="0"/>
              <a:t>Может, это Дикобраз?</a:t>
            </a:r>
          </a:p>
          <a:p>
            <a:pPr marL="0" indent="0">
              <a:buNone/>
            </a:pPr>
            <a:r>
              <a:rPr lang="ru-RU" sz="1600" dirty="0" smtClean="0"/>
              <a:t>Раз, два, три, четыре, пять.</a:t>
            </a:r>
          </a:p>
          <a:p>
            <a:pPr marL="0" indent="0">
              <a:buNone/>
            </a:pPr>
            <a:r>
              <a:rPr lang="ru-RU" sz="1600" dirty="0" smtClean="0"/>
              <a:t>Нужно иглы сосчитать.</a:t>
            </a:r>
          </a:p>
          <a:p>
            <a:pPr marL="0" indent="0">
              <a:buNone/>
            </a:pPr>
            <a:r>
              <a:rPr lang="ru-RU" sz="1600" dirty="0" smtClean="0"/>
              <a:t>Каждым пальчиком-иголку.</a:t>
            </a:r>
          </a:p>
          <a:p>
            <a:pPr marL="0" indent="0">
              <a:buNone/>
            </a:pPr>
            <a:r>
              <a:rPr lang="ru-RU" sz="1600" dirty="0" smtClean="0"/>
              <a:t>Колко, колко, колко, колко!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98" y="2318197"/>
            <a:ext cx="2948509" cy="22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642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/>
              <a:t>Массаж пальцев эластичным </a:t>
            </a:r>
            <a:r>
              <a:rPr lang="ru-RU" sz="2800" b="1" dirty="0" smtClean="0"/>
              <a:t>кольцом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426" y="476517"/>
            <a:ext cx="5837160" cy="6091707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sz="1600" b="1" dirty="0" smtClean="0"/>
              <a:t>              «Пальчики»</a:t>
            </a:r>
          </a:p>
          <a:p>
            <a:pPr marL="0" indent="0" fontAlgn="base">
              <a:buNone/>
            </a:pPr>
            <a:r>
              <a:rPr lang="ru-RU" sz="1600" dirty="0" smtClean="0"/>
              <a:t>Раз – два – три – четыре – пять,</a:t>
            </a:r>
          </a:p>
          <a:p>
            <a:pPr marL="0" indent="0" fontAlgn="base">
              <a:buNone/>
            </a:pPr>
            <a:r>
              <a:rPr lang="ru-RU" sz="1600" dirty="0" smtClean="0"/>
              <a:t>Вышли </a:t>
            </a:r>
            <a:r>
              <a:rPr lang="ru-RU" sz="1600" dirty="0"/>
              <a:t>пальцы погулять,</a:t>
            </a:r>
          </a:p>
          <a:p>
            <a:pPr marL="0" indent="0" fontAlgn="base">
              <a:buNone/>
            </a:pPr>
            <a:r>
              <a:rPr lang="ru-RU" sz="1600" dirty="0" smtClean="0"/>
              <a:t>Этот пальчик самый сильный, самый толстый и большой.</a:t>
            </a:r>
          </a:p>
          <a:p>
            <a:pPr marL="0" indent="0" fontAlgn="base">
              <a:buNone/>
            </a:pPr>
            <a:r>
              <a:rPr lang="ru-RU" sz="1600" dirty="0" smtClean="0"/>
              <a:t>Этот </a:t>
            </a:r>
            <a:r>
              <a:rPr lang="ru-RU" sz="1600" dirty="0"/>
              <a:t>пальчик для того, чтоб показывать его.</a:t>
            </a:r>
          </a:p>
          <a:p>
            <a:pPr marL="0" indent="0" fontAlgn="base">
              <a:buNone/>
            </a:pPr>
            <a:r>
              <a:rPr lang="ru-RU" sz="1600" dirty="0"/>
              <a:t>Этот пальчик самый длинный и стоит он в середине.</a:t>
            </a:r>
          </a:p>
          <a:p>
            <a:pPr marL="0" indent="0" fontAlgn="base">
              <a:buNone/>
            </a:pPr>
            <a:r>
              <a:rPr lang="ru-RU" sz="1600" dirty="0"/>
              <a:t>Этот пальчик безымянный, он избалованный самый.</a:t>
            </a:r>
          </a:p>
          <a:p>
            <a:pPr marL="0" indent="0" fontAlgn="base">
              <a:buNone/>
            </a:pPr>
            <a:r>
              <a:rPr lang="ru-RU" sz="1600" dirty="0"/>
              <a:t>А мизинчик, хоть и мал, очень ловок и удал.</a:t>
            </a:r>
          </a:p>
          <a:p>
            <a:endParaRPr lang="ru-RU" sz="1600" dirty="0" smtClean="0"/>
          </a:p>
          <a:p>
            <a:pPr marL="0" indent="0">
              <a:buNone/>
            </a:pPr>
            <a:r>
              <a:rPr lang="ru-RU" sz="1600" b="1" dirty="0"/>
              <a:t>«Мы колечки надеваем»</a:t>
            </a:r>
          </a:p>
          <a:p>
            <a:pPr marL="0" indent="0">
              <a:buNone/>
            </a:pPr>
            <a:r>
              <a:rPr lang="ru-RU" sz="1600" dirty="0"/>
              <a:t>Мы колечки надеваем,</a:t>
            </a:r>
          </a:p>
          <a:p>
            <a:pPr marL="0" indent="0">
              <a:buNone/>
            </a:pPr>
            <a:r>
              <a:rPr lang="ru-RU" sz="1600" dirty="0"/>
              <a:t>Пальцы наши украшаем. </a:t>
            </a:r>
          </a:p>
          <a:p>
            <a:pPr marL="0" indent="0">
              <a:buNone/>
            </a:pPr>
            <a:r>
              <a:rPr lang="ru-RU" sz="1600" dirty="0"/>
              <a:t>Надеваем и снимаем,</a:t>
            </a:r>
          </a:p>
          <a:p>
            <a:pPr marL="0" indent="0">
              <a:buNone/>
            </a:pPr>
            <a:r>
              <a:rPr lang="ru-RU" sz="1600" dirty="0"/>
              <a:t>Пальцы наши упражняем.</a:t>
            </a:r>
          </a:p>
          <a:p>
            <a:pPr marL="0" indent="0">
              <a:buNone/>
            </a:pPr>
            <a:r>
              <a:rPr lang="ru-RU" sz="1600" dirty="0"/>
              <a:t>Будь здоров ты, пальчик мой,</a:t>
            </a:r>
          </a:p>
          <a:p>
            <a:pPr marL="0" indent="0">
              <a:buNone/>
            </a:pPr>
            <a:r>
              <a:rPr lang="ru-RU" sz="1600" dirty="0"/>
              <a:t>И дружи всегда со мной.</a:t>
            </a:r>
          </a:p>
          <a:p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54563" y="1957590"/>
            <a:ext cx="5553071" cy="43273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дети </a:t>
            </a:r>
            <a:r>
              <a:rPr lang="ru-RU" sz="2400" dirty="0"/>
              <a:t>поочередно надевают массажные кольца на каждый палец, проговаривая стихотворение пальчиковой гимнастики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563" y="1957590"/>
            <a:ext cx="3215268" cy="240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41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183" y="128789"/>
            <a:ext cx="5692461" cy="1386419"/>
          </a:xfrm>
        </p:spPr>
        <p:txBody>
          <a:bodyPr/>
          <a:lstStyle/>
          <a:p>
            <a:pPr algn="ctr"/>
            <a:r>
              <a:rPr lang="ru-RU" sz="2800" b="1" dirty="0"/>
              <a:t>Использование Су – Джок шаров при автоматизации звуков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4075482"/>
          </a:xfrm>
        </p:spPr>
        <p:txBody>
          <a:bodyPr>
            <a:normAutofit/>
          </a:bodyPr>
          <a:lstStyle/>
          <a:p>
            <a:r>
              <a:rPr lang="ru-RU" sz="2800" dirty="0"/>
              <a:t>ребенок поочередно надевает массажное кольцо на каждый палец, одновременно проговаривая стихотворение на автоматизацию поставленного звука </a:t>
            </a:r>
            <a:r>
              <a:rPr lang="ru-RU" sz="2800" dirty="0" smtClean="0"/>
              <a:t>«Ш»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456099" y="375312"/>
            <a:ext cx="5534132" cy="592245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1800" u="sng" dirty="0"/>
              <a:t>На правой руке:</a:t>
            </a:r>
            <a:endParaRPr lang="ru-RU" sz="1800" dirty="0"/>
          </a:p>
          <a:p>
            <a:pPr marL="0" indent="0" fontAlgn="base">
              <a:buNone/>
            </a:pPr>
            <a:r>
              <a:rPr lang="ru-RU" sz="1800" dirty="0"/>
              <a:t>Этот малыш-Илюша, (на большой палец)</a:t>
            </a:r>
          </a:p>
          <a:p>
            <a:pPr marL="0" indent="0" fontAlgn="base">
              <a:buNone/>
            </a:pPr>
            <a:r>
              <a:rPr lang="ru-RU" sz="1800" dirty="0"/>
              <a:t>Этот малыш-Ванюша, (указательный)</a:t>
            </a:r>
          </a:p>
          <a:p>
            <a:pPr marL="0" indent="0" fontAlgn="base">
              <a:buNone/>
            </a:pPr>
            <a:r>
              <a:rPr lang="ru-RU" sz="1800" dirty="0"/>
              <a:t>Этот малыш-Алеша,  (средний)</a:t>
            </a:r>
          </a:p>
          <a:p>
            <a:pPr marL="0" indent="0" fontAlgn="base">
              <a:buNone/>
            </a:pPr>
            <a:r>
              <a:rPr lang="ru-RU" sz="1800" dirty="0"/>
              <a:t>Этот малыш-Антоша, (безымянный)</a:t>
            </a:r>
          </a:p>
          <a:p>
            <a:pPr marL="0" indent="0" fontAlgn="base">
              <a:buNone/>
            </a:pPr>
            <a:r>
              <a:rPr lang="ru-RU" sz="1800" dirty="0"/>
              <a:t>А меньшего малыша зовут Мишуткой друзья. (мизинец)</a:t>
            </a:r>
          </a:p>
          <a:p>
            <a:pPr marL="0" indent="0" fontAlgn="base">
              <a:buNone/>
            </a:pPr>
            <a:r>
              <a:rPr lang="ru-RU" sz="1800" u="sng" dirty="0"/>
              <a:t>На левой руке</a:t>
            </a:r>
            <a:r>
              <a:rPr lang="ru-RU" sz="1800" u="sng" dirty="0" smtClean="0"/>
              <a:t>:</a:t>
            </a:r>
          </a:p>
          <a:p>
            <a:pPr marL="0" indent="0" fontAlgn="base">
              <a:buNone/>
            </a:pPr>
            <a:r>
              <a:rPr lang="ru-RU" sz="1800" dirty="0"/>
              <a:t>Эта малышка-Танюша, (на большой палец)</a:t>
            </a:r>
          </a:p>
          <a:p>
            <a:pPr marL="0" indent="0" fontAlgn="base">
              <a:buNone/>
            </a:pPr>
            <a:r>
              <a:rPr lang="ru-RU" sz="1800" dirty="0"/>
              <a:t>Эта малышка-Ксюша,   (указательный)</a:t>
            </a:r>
          </a:p>
          <a:p>
            <a:pPr marL="0" indent="0" fontAlgn="base">
              <a:buNone/>
            </a:pPr>
            <a:r>
              <a:rPr lang="ru-RU" sz="1800" dirty="0"/>
              <a:t>Эта малышка-Маша,   (средний)</a:t>
            </a:r>
          </a:p>
          <a:p>
            <a:pPr marL="0" indent="0" fontAlgn="base">
              <a:buNone/>
            </a:pPr>
            <a:r>
              <a:rPr lang="ru-RU" sz="1800" dirty="0"/>
              <a:t>Эта малышка-Даша,   (безымянный)</a:t>
            </a:r>
          </a:p>
          <a:p>
            <a:pPr marL="0" indent="0" fontAlgn="base">
              <a:buNone/>
            </a:pPr>
            <a:r>
              <a:rPr lang="ru-RU" sz="1800" dirty="0"/>
              <a:t>А меньшую зовут Наташа.   (мизинец)</a:t>
            </a:r>
          </a:p>
          <a:p>
            <a:pPr marL="0" indent="0" fontAlgn="base">
              <a:buNone/>
            </a:pPr>
            <a:r>
              <a:rPr lang="ru-RU" sz="1800" dirty="0"/>
              <a:t> </a:t>
            </a:r>
          </a:p>
          <a:p>
            <a:pPr fontAlgn="base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33870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39" y="218941"/>
            <a:ext cx="11281893" cy="1442433"/>
          </a:xfrm>
        </p:spPr>
        <p:txBody>
          <a:bodyPr/>
          <a:lstStyle/>
          <a:p>
            <a:pPr algn="ctr"/>
            <a:r>
              <a:rPr lang="ru-RU" sz="2800" b="1" dirty="0"/>
              <a:t>Использование Су – Джок шаров при совершенствовании лексико-грамматических </a:t>
            </a:r>
            <a:r>
              <a:rPr lang="ru-RU" sz="2800" b="1" dirty="0" smtClean="0"/>
              <a:t>категорий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10001" y="2408348"/>
            <a:ext cx="10571998" cy="3670479"/>
          </a:xfrm>
        </p:spPr>
        <p:txBody>
          <a:bodyPr/>
          <a:lstStyle/>
          <a:p>
            <a:pPr fontAlgn="base"/>
            <a:r>
              <a:rPr lang="ru-RU" b="1" dirty="0"/>
              <a:t>Упражнение «Один-много».</a:t>
            </a:r>
            <a:r>
              <a:rPr lang="ru-RU" dirty="0"/>
              <a:t> </a:t>
            </a:r>
            <a:r>
              <a:rPr lang="ru-RU" dirty="0" smtClean="0"/>
              <a:t>Взрослый </a:t>
            </a:r>
            <a:r>
              <a:rPr lang="ru-RU" dirty="0"/>
              <a:t>катит </a:t>
            </a:r>
            <a:r>
              <a:rPr lang="ru-RU" dirty="0" smtClean="0"/>
              <a:t>«шарик</a:t>
            </a:r>
            <a:r>
              <a:rPr lang="ru-RU" dirty="0"/>
              <a:t>» по столу ребенку, называя предмет в единственном числе. Ребенок, поймав ладонью шарик, откатывает его назад, называя существительные во множественном числе.</a:t>
            </a:r>
          </a:p>
          <a:p>
            <a:pPr fontAlgn="base"/>
            <a:r>
              <a:rPr lang="ru-RU" dirty="0"/>
              <a:t>Аналогично проводить упражнение </a:t>
            </a:r>
            <a:r>
              <a:rPr lang="ru-RU" b="1" dirty="0"/>
              <a:t>«Назови ласково»</a:t>
            </a:r>
            <a:r>
              <a:rPr lang="ru-RU" dirty="0"/>
              <a:t>,</a:t>
            </a:r>
            <a:r>
              <a:rPr lang="ru-RU" b="1" dirty="0"/>
              <a:t> «Скажи наоборот</a:t>
            </a:r>
            <a:r>
              <a:rPr lang="ru-RU" b="1" dirty="0" smtClean="0"/>
              <a:t>», </a:t>
            </a:r>
            <a:r>
              <a:rPr lang="ru-RU" b="1" dirty="0"/>
              <a:t>«Чей?, Чья?, Чьи</a:t>
            </a:r>
            <a:r>
              <a:rPr lang="ru-RU" b="1" dirty="0" smtClean="0"/>
              <a:t>?»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7098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4564" y="141668"/>
            <a:ext cx="5738698" cy="1571221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Использование Су-Джок шаров </a:t>
            </a:r>
            <a:r>
              <a:rPr lang="ru-RU" sz="2400" b="1" dirty="0"/>
              <a:t>при совершенствовании навыков употребления </a:t>
            </a:r>
            <a:r>
              <a:rPr lang="ru-RU" sz="2400" b="1" dirty="0" smtClean="0"/>
              <a:t>предлогов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1514" y="1390917"/>
            <a:ext cx="5553071" cy="447013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Например: положи шарик под стул, на стул, около стула, за стул, перед стулом (усложнения: слева, справа).</a:t>
            </a:r>
          </a:p>
          <a:p>
            <a:endParaRPr lang="ru-RU" sz="2400" dirty="0" smtClean="0"/>
          </a:p>
          <a:p>
            <a:r>
              <a:rPr lang="ru-RU" sz="2400" dirty="0" smtClean="0"/>
              <a:t>Красный </a:t>
            </a:r>
            <a:r>
              <a:rPr lang="ru-RU" sz="2400" dirty="0"/>
              <a:t>мячик - в </a:t>
            </a:r>
            <a:r>
              <a:rPr lang="ru-RU" sz="2400" dirty="0" smtClean="0"/>
              <a:t>коробку, синий </a:t>
            </a:r>
            <a:r>
              <a:rPr lang="ru-RU" sz="2400" dirty="0"/>
              <a:t>– на коробку , зеленый – около коробки , затем наоборот, ребенок должен описать действие взрослого.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54564" y="3090930"/>
            <a:ext cx="5553071" cy="21507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Ребенок выполняет действия по инструкции взрослого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6337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881" y="167425"/>
            <a:ext cx="11526591" cy="1468192"/>
          </a:xfrm>
        </p:spPr>
        <p:txBody>
          <a:bodyPr/>
          <a:lstStyle/>
          <a:p>
            <a:pPr algn="ctr"/>
            <a:r>
              <a:rPr lang="ru-RU" sz="2800" b="1" dirty="0"/>
              <a:t>Совершенствование навыков пространственной ориентации, ориентировка в собственном теле, развитие памяти</a:t>
            </a:r>
            <a:r>
              <a:rPr lang="ru-RU" sz="2800" b="1" dirty="0" smtClean="0"/>
              <a:t>, внимания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881" y="2253803"/>
            <a:ext cx="11526592" cy="516442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«</a:t>
            </a:r>
            <a:r>
              <a:rPr lang="ru-RU" sz="2400" b="1" dirty="0"/>
              <a:t> </a:t>
            </a:r>
            <a:r>
              <a:rPr lang="ru-RU" sz="2400" b="1" i="1" dirty="0"/>
              <a:t>Лево – право различаю, каждый свой я пальчик знаю</a:t>
            </a:r>
            <a:r>
              <a:rPr lang="ru-RU" sz="2400" b="1" dirty="0"/>
              <a:t> </a:t>
            </a:r>
            <a:r>
              <a:rPr lang="ru-RU" sz="2400" b="1" dirty="0" smtClean="0"/>
              <a:t>»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 smtClean="0"/>
              <a:t>Дети </a:t>
            </a:r>
            <a:r>
              <a:rPr lang="ru-RU" sz="2400" dirty="0"/>
              <a:t>выполняют инструкцию: надень колечко на мизинец правой руки, возьми мячик в правую руку и спрячь за спину и т.д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b="1" dirty="0" smtClean="0"/>
              <a:t>«</a:t>
            </a:r>
            <a:r>
              <a:rPr lang="ru-RU" sz="2400" b="1" dirty="0"/>
              <a:t> </a:t>
            </a:r>
            <a:r>
              <a:rPr lang="ru-RU" sz="2400" b="1" i="1" dirty="0"/>
              <a:t>Глазки закрывай, на каком пальце колечко  – угадай</a:t>
            </a:r>
            <a:r>
              <a:rPr lang="ru-RU" sz="2400" b="1" dirty="0"/>
              <a:t> »</a:t>
            </a:r>
          </a:p>
          <a:p>
            <a:pPr marL="0" indent="0">
              <a:buNone/>
            </a:pPr>
            <a:r>
              <a:rPr lang="ru-RU" sz="2400" dirty="0"/>
              <a:t>Ребенок закрывает глаза, взрослый </a:t>
            </a:r>
            <a:r>
              <a:rPr lang="ru-RU" sz="2400" dirty="0" smtClean="0"/>
              <a:t>надевает колечко </a:t>
            </a:r>
            <a:r>
              <a:rPr lang="ru-RU" sz="2400" dirty="0"/>
              <a:t>на любой его палец, а тот </a:t>
            </a:r>
            <a:r>
              <a:rPr lang="ru-RU" sz="2400" dirty="0" smtClean="0"/>
              <a:t>должен назвать</a:t>
            </a:r>
            <a:r>
              <a:rPr lang="ru-RU" sz="2400" dirty="0"/>
              <a:t>, на какой палец какой </a:t>
            </a:r>
            <a:r>
              <a:rPr lang="ru-RU" sz="2400" dirty="0" smtClean="0"/>
              <a:t>руки надето </a:t>
            </a:r>
            <a:r>
              <a:rPr lang="ru-RU" sz="2400" dirty="0"/>
              <a:t>кольцо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« Послушай и выложи правильно»</a:t>
            </a:r>
          </a:p>
          <a:p>
            <a:pPr marL="0" indent="0">
              <a:buNone/>
            </a:pPr>
            <a:r>
              <a:rPr lang="ru-RU" sz="2400" dirty="0" smtClean="0"/>
              <a:t>Ребенок внимательно слушает инструкцию: выложи шарики в такой последовательности – красный, синий, красный , желтый или желтый, зеленый, синий, зеленый и т.д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83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820" y="375313"/>
            <a:ext cx="5589431" cy="1139895"/>
          </a:xfrm>
        </p:spPr>
        <p:txBody>
          <a:bodyPr/>
          <a:lstStyle/>
          <a:p>
            <a:r>
              <a:rPr lang="ru-RU" sz="3600" b="1" dirty="0" smtClean="0"/>
              <a:t>Работа с родителями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3985330"/>
          </a:xfrm>
        </p:spPr>
        <p:txBody>
          <a:bodyPr/>
          <a:lstStyle/>
          <a:p>
            <a:r>
              <a:rPr lang="ru-RU" sz="2400" dirty="0"/>
              <a:t>Анкетирование </a:t>
            </a:r>
            <a:r>
              <a:rPr lang="ru-RU" sz="2400" dirty="0" smtClean="0"/>
              <a:t>родителей</a:t>
            </a:r>
            <a:endParaRPr lang="ru-RU" sz="2400" dirty="0"/>
          </a:p>
          <a:p>
            <a:r>
              <a:rPr lang="ru-RU" sz="2400" dirty="0"/>
              <a:t>Консультация «Применение Су – Джок </a:t>
            </a:r>
            <a:r>
              <a:rPr lang="ru-RU" sz="2400" dirty="0" smtClean="0"/>
              <a:t>терапии для развития речи у детей»</a:t>
            </a:r>
            <a:endParaRPr lang="ru-RU" sz="2400" dirty="0"/>
          </a:p>
          <a:p>
            <a:r>
              <a:rPr lang="ru-RU" sz="2400" dirty="0"/>
              <a:t>Индивидуальные консультации по применению Су – Джок терапии в домашних условиях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ru-RU" sz="3600" b="1" dirty="0" smtClean="0"/>
              <a:t>Задачи </a:t>
            </a:r>
            <a:r>
              <a:rPr lang="ru-RU" sz="3600" b="1" dirty="0"/>
              <a:t>для родителей</a:t>
            </a:r>
            <a:r>
              <a:rPr lang="ru-RU" sz="3600" b="1" dirty="0" smtClean="0"/>
              <a:t>:</a:t>
            </a:r>
            <a:endParaRPr lang="ru-RU" sz="3600" dirty="0"/>
          </a:p>
          <a:p>
            <a:r>
              <a:rPr lang="ru-RU" sz="3200" dirty="0" smtClean="0"/>
              <a:t>учитывать </a:t>
            </a:r>
            <a:r>
              <a:rPr lang="ru-RU" sz="3200" dirty="0"/>
              <a:t>опыт детей, приобретенный в детском саду;</a:t>
            </a:r>
          </a:p>
          <a:p>
            <a:r>
              <a:rPr lang="ru-RU" sz="3200" dirty="0" smtClean="0"/>
              <a:t>создавать </a:t>
            </a:r>
            <a:r>
              <a:rPr lang="ru-RU" sz="3200" dirty="0"/>
              <a:t>в семье благоприятные условия для проведения пальчиковой </a:t>
            </a:r>
            <a:r>
              <a:rPr lang="ru-RU" sz="3200" dirty="0" smtClean="0"/>
              <a:t>гимнастики;</a:t>
            </a:r>
            <a:endParaRPr lang="ru-RU" sz="3200" dirty="0"/>
          </a:p>
          <a:p>
            <a:r>
              <a:rPr lang="ru-RU" sz="3200" dirty="0"/>
              <a:t>в</a:t>
            </a:r>
            <a:r>
              <a:rPr lang="ru-RU" sz="3200" dirty="0" smtClean="0"/>
              <a:t>оздействие </a:t>
            </a:r>
            <a:r>
              <a:rPr lang="ru-RU" sz="3200" dirty="0"/>
              <a:t>на биологически активные точки по системе Су –</a:t>
            </a:r>
            <a:r>
              <a:rPr lang="ru-RU" sz="3200" dirty="0" smtClean="0"/>
              <a:t>Джок;</a:t>
            </a:r>
            <a:endParaRPr lang="ru-RU" sz="3200" dirty="0"/>
          </a:p>
          <a:p>
            <a:r>
              <a:rPr lang="ru-RU" sz="3200" dirty="0" smtClean="0"/>
              <a:t>нормализовать </a:t>
            </a:r>
            <a:r>
              <a:rPr lang="ru-RU" sz="3200" dirty="0"/>
              <a:t>мышечный тонус, симулировать речевые области в коре головного мозга;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совершенствовать навыки пространственной ориентации, развивать память, внимание.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19962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/>
              <a:t>Выводы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10001" y="2222286"/>
            <a:ext cx="10571998" cy="435881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Систематическая работа по речевому развитию с использованием Су–Джок терапии не только мотивирует детей на занятие, но и позволяет повысить их речевую активность - это проявилось в  разучивании стихотворений, </a:t>
            </a:r>
            <a:r>
              <a:rPr lang="ru-RU" dirty="0" smtClean="0"/>
              <a:t> </a:t>
            </a:r>
            <a:r>
              <a:rPr lang="ru-RU" dirty="0"/>
              <a:t>пальчиковой гимнастики, в рассказывании коротких сказок. Так же появился интерес к дидактическим играм лексико–грамматического содержания. Отмечается улучшение координации речи с движением. По данным анкетирования родители положительно относятся к применению метода Су – Джок терапии в работе с детьми. Многие из родителей приобрели массажеры для использования этого метода в домашних условиях.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4105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 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027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40915" y="2222499"/>
            <a:ext cx="5455074" cy="4126785"/>
          </a:xfrm>
        </p:spPr>
        <p:txBody>
          <a:bodyPr rtlCol="0"/>
          <a:lstStyle/>
          <a:p>
            <a:pPr marL="0" indent="0">
              <a:buNone/>
            </a:pPr>
            <a:r>
              <a:rPr lang="ru-RU" sz="3200" b="1" dirty="0"/>
              <a:t>Цель: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dirty="0" smtClean="0"/>
              <a:t>Активно </a:t>
            </a:r>
            <a:r>
              <a:rPr lang="ru-RU" sz="3200" dirty="0"/>
              <a:t>использовать Су-</a:t>
            </a:r>
            <a:r>
              <a:rPr lang="ru-RU" sz="3200" dirty="0" err="1"/>
              <a:t>Джок</a:t>
            </a:r>
            <a:r>
              <a:rPr lang="ru-RU" sz="3200" dirty="0"/>
              <a:t> </a:t>
            </a:r>
            <a:r>
              <a:rPr lang="ru-RU" sz="3200" dirty="0" smtClean="0"/>
              <a:t>терапию </a:t>
            </a:r>
            <a:r>
              <a:rPr lang="ru-RU" sz="3200" dirty="0"/>
              <a:t>в качестве массажа с целью речевого развития детей.</a:t>
            </a:r>
          </a:p>
          <a:p>
            <a:pPr marL="0" indent="0" rtl="0">
              <a:buNone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914" y="211756"/>
            <a:ext cx="10841084" cy="1591286"/>
          </a:xfrm>
        </p:spPr>
        <p:txBody>
          <a:bodyPr rtlCol="0"/>
          <a:lstStyle/>
          <a:p>
            <a:pPr algn="ctr" rtl="0"/>
            <a:r>
              <a:rPr lang="ru-RU" sz="5400" b="1" dirty="0" smtClean="0"/>
              <a:t>Цель и задачи Су-</a:t>
            </a:r>
            <a:r>
              <a:rPr lang="ru-RU" sz="5400" b="1" dirty="0" err="1" smtClean="0"/>
              <a:t>Джок</a:t>
            </a:r>
            <a:r>
              <a:rPr lang="ru-RU" sz="5400" b="1" dirty="0" smtClean="0"/>
              <a:t> терапии</a:t>
            </a:r>
            <a:endParaRPr lang="ru-RU" sz="5400" b="1" dirty="0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CEAEB45-73DA-4942-9673-8B5F64D72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15" y="1996226"/>
            <a:ext cx="5194583" cy="4675030"/>
          </a:xfrm>
        </p:spPr>
        <p:txBody>
          <a:bodyPr rtlCol="0"/>
          <a:lstStyle/>
          <a:p>
            <a:endParaRPr lang="ru-RU" sz="2800" b="1" dirty="0" smtClean="0"/>
          </a:p>
          <a:p>
            <a:r>
              <a:rPr lang="ru-RU" sz="2800" b="1" dirty="0" smtClean="0"/>
              <a:t>Задачи</a:t>
            </a:r>
            <a:r>
              <a:rPr lang="ru-RU" sz="2800" b="1" dirty="0"/>
              <a:t>:</a:t>
            </a:r>
          </a:p>
          <a:p>
            <a:r>
              <a:rPr lang="ru-RU" sz="2000" dirty="0" smtClean="0"/>
              <a:t>Воздействовать </a:t>
            </a:r>
            <a:r>
              <a:rPr lang="ru-RU" sz="2000" dirty="0"/>
              <a:t>на биологически активные точки по системе Су –Джок. </a:t>
            </a:r>
          </a:p>
          <a:p>
            <a:r>
              <a:rPr lang="ru-RU" sz="2000" dirty="0" smtClean="0"/>
              <a:t>Использование </a:t>
            </a:r>
            <a:r>
              <a:rPr lang="ru-RU" sz="2000" dirty="0"/>
              <a:t>массажного эффекта, влияющего на развитие мелкой моторики, которое стимулирует речевое развитие. </a:t>
            </a:r>
          </a:p>
          <a:p>
            <a:r>
              <a:rPr lang="ru-RU" sz="2000" dirty="0" smtClean="0"/>
              <a:t>Повысить </a:t>
            </a:r>
            <a:r>
              <a:rPr lang="ru-RU" sz="2000" dirty="0"/>
              <a:t>уровень компетентности педагогов и родителей в вопросах коррекции речи и здоровья детей.</a:t>
            </a: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10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" y="103031"/>
            <a:ext cx="11938716" cy="1622738"/>
          </a:xfrm>
        </p:spPr>
        <p:txBody>
          <a:bodyPr/>
          <a:lstStyle/>
          <a:p>
            <a:pPr algn="ctr"/>
            <a:r>
              <a:rPr lang="ru-RU" sz="3600" b="1" dirty="0"/>
              <a:t>Развитие движений пальцев рук подготавливает почву для формирования речи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838199" y="2222287"/>
            <a:ext cx="10945969" cy="4101240"/>
          </a:xfrm>
        </p:spPr>
        <p:txBody>
          <a:bodyPr>
            <a:normAutofit/>
          </a:bodyPr>
          <a:lstStyle/>
          <a:p>
            <a:r>
              <a:rPr lang="ru-RU" sz="2400" dirty="0"/>
              <a:t>Это доказано исследованиями  физиолога М.М. Кольцовой, которая установила, что сначала развиваются движения пальцев рук, когда же они достигают достаточной точности, начинается развитие речи. </a:t>
            </a:r>
            <a:endParaRPr lang="ru-RU" sz="2400" dirty="0" smtClean="0"/>
          </a:p>
          <a:p>
            <a:r>
              <a:rPr lang="ru-RU" sz="2400" dirty="0"/>
              <a:t>Учеными и практиками было замечено, что речевые способности ребенка зависят не только от артикуляционного аппарата, но и от движения рук. От степени сформированности мелкой моторики пальцев рук зависит речевое развитие ребёнка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Известный педагог В.А. Сухомлинский говорил: «Источники способностей и дарований детей – на кончиках их пальцев». </a:t>
            </a:r>
          </a:p>
        </p:txBody>
      </p:sp>
    </p:spTree>
    <p:extLst>
      <p:ext uri="{BB962C8B-B14F-4D97-AF65-F5344CB8AC3E}">
        <p14:creationId xmlns:p14="http://schemas.microsoft.com/office/powerpoint/2010/main" xmlns="" val="23463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412877" y="451513"/>
            <a:ext cx="11288972" cy="5343979"/>
          </a:xfrm>
        </p:spPr>
        <p:txBody>
          <a:bodyPr rtlCol="0"/>
          <a:lstStyle/>
          <a:p>
            <a:r>
              <a:rPr lang="ru-RU" sz="2800" b="1" dirty="0"/>
              <a:t>Для развития </a:t>
            </a:r>
            <a:r>
              <a:rPr lang="ru-RU" sz="2800" b="1" dirty="0" smtClean="0"/>
              <a:t>речевых </a:t>
            </a:r>
            <a:r>
              <a:rPr lang="ru-RU" sz="2800" b="1" dirty="0"/>
              <a:t>возможностей ребенка, наряду с традиционными методиками, можно использовать самые разнообразные нетрадиционные технологии и средства </a:t>
            </a:r>
            <a:r>
              <a:rPr lang="ru-RU" sz="2800" b="1" dirty="0" smtClean="0"/>
              <a:t>развития речи.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Одной из нетрадиционных технологий является Су –</a:t>
            </a:r>
            <a:r>
              <a:rPr lang="ru-RU" sz="2800" b="1" dirty="0" smtClean="0"/>
              <a:t>Джок терапия–это воздействие </a:t>
            </a:r>
            <a:r>
              <a:rPr lang="ru-RU" sz="2800" b="1" dirty="0"/>
              <a:t>на биологически активные точки кистей рук и стоп ног («су» – </a:t>
            </a:r>
            <a:r>
              <a:rPr lang="ru-RU" sz="2800" b="1" dirty="0" smtClean="0"/>
              <a:t>кисть</a:t>
            </a:r>
            <a:r>
              <a:rPr lang="ru-RU" sz="2800" b="1" dirty="0"/>
              <a:t>, «</a:t>
            </a:r>
            <a:r>
              <a:rPr lang="ru-RU" sz="2800" b="1" dirty="0" err="1"/>
              <a:t>джок</a:t>
            </a:r>
            <a:r>
              <a:rPr lang="ru-RU" sz="2800" b="1" dirty="0"/>
              <a:t>» – </a:t>
            </a:r>
            <a:r>
              <a:rPr lang="ru-RU" sz="2800" b="1" dirty="0" smtClean="0"/>
              <a:t>стопа). Су-</a:t>
            </a:r>
            <a:r>
              <a:rPr lang="ru-RU" sz="2800" b="1" dirty="0"/>
              <a:t>Д</a:t>
            </a:r>
            <a:r>
              <a:rPr lang="ru-RU" sz="2800" b="1" dirty="0" smtClean="0"/>
              <a:t>жок </a:t>
            </a:r>
            <a:r>
              <a:rPr lang="ru-RU" sz="2800" b="1" dirty="0"/>
              <a:t>терапия может быть направлена на воздействие </a:t>
            </a:r>
            <a:r>
              <a:rPr lang="ru-RU" sz="2800" b="1" dirty="0" smtClean="0"/>
              <a:t>зон </a:t>
            </a:r>
            <a:r>
              <a:rPr lang="ru-RU" sz="2800" b="1" dirty="0"/>
              <a:t>коры головного мозга с целью профилактики и коррекции </a:t>
            </a:r>
            <a:r>
              <a:rPr lang="ru-RU" sz="2800" b="1" dirty="0" smtClean="0"/>
              <a:t>речи.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8690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16498D-2480-4101-BEA1-C2190270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04" y="259883"/>
            <a:ext cx="5824281" cy="1370756"/>
          </a:xfrm>
        </p:spPr>
        <p:txBody>
          <a:bodyPr rtlCol="0"/>
          <a:lstStyle/>
          <a:p>
            <a:r>
              <a:rPr lang="ru-RU" sz="2800" b="1" dirty="0"/>
              <a:t>Что же представляет собой Су-</a:t>
            </a:r>
            <a:r>
              <a:rPr lang="ru-RU" sz="2800" b="1" dirty="0" err="1"/>
              <a:t>Джок</a:t>
            </a:r>
            <a:r>
              <a:rPr lang="ru-RU" sz="2800" b="1" dirty="0"/>
              <a:t>-</a:t>
            </a:r>
            <a:r>
              <a:rPr lang="ru-RU" sz="2800" b="1" dirty="0" err="1"/>
              <a:t>массажёр</a:t>
            </a:r>
            <a:r>
              <a:rPr lang="ru-RU" sz="2800" b="1" dirty="0"/>
              <a:t>?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353A980-ADD3-49DF-ACFE-8E50E3F2ABC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56099" y="425003"/>
            <a:ext cx="5450352" cy="5602310"/>
          </a:xfrm>
        </p:spPr>
        <p:txBody>
          <a:bodyPr rtlCol="0">
            <a:normAutofit fontScale="92500"/>
          </a:bodyPr>
          <a:lstStyle/>
          <a:p>
            <a:r>
              <a:rPr lang="ru-RU" dirty="0"/>
              <a:t>Это пластмассовый шарик с небольшими шипами и разделённый на две половинки. </a:t>
            </a:r>
            <a:endParaRPr lang="ru-RU" dirty="0" smtClean="0"/>
          </a:p>
          <a:p>
            <a:r>
              <a:rPr lang="ru-RU" dirty="0" smtClean="0"/>
              <a:t>Внутри </a:t>
            </a:r>
            <a:r>
              <a:rPr lang="ru-RU" dirty="0"/>
              <a:t>него, находятся два кольца. Колечки сделаны из </a:t>
            </a:r>
            <a:r>
              <a:rPr lang="ru-RU" dirty="0" smtClean="0"/>
              <a:t>эластичной, металлической </a:t>
            </a:r>
            <a:r>
              <a:rPr lang="ru-RU" dirty="0"/>
              <a:t>проволоки и очень хорошо растягиваются. </a:t>
            </a:r>
            <a:endParaRPr lang="ru-RU" dirty="0" smtClean="0"/>
          </a:p>
          <a:p>
            <a:r>
              <a:rPr lang="ru-RU" dirty="0" smtClean="0"/>
              <a:t>Массаж </a:t>
            </a:r>
            <a:r>
              <a:rPr lang="ru-RU" dirty="0"/>
              <a:t>ладоней проводится шариком, а колечками мы массажируем пальчики. </a:t>
            </a:r>
          </a:p>
        </p:txBody>
      </p:sp>
      <p:pic>
        <p:nvPicPr>
          <p:cNvPr id="6" name="Объект 5" descr="ЗВУКОВАЯ КАРУСЕЛЬ: СУ-ДЖОК ТЕРАПИЯ ДЛЯ РЕЧИ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9358" y="2222500"/>
            <a:ext cx="4536059" cy="3638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955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63FF28-EDA9-498B-BF3A-243D718D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4563" y="231007"/>
            <a:ext cx="5744393" cy="1396984"/>
          </a:xfrm>
        </p:spPr>
        <p:txBody>
          <a:bodyPr rtlCol="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чём секрет метода Су-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Джок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терапии для развития речи у детей?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A720854-4AFC-4B68-944A-8A368C9A86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Высокая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эффективность, доказанная многолетней практикой и многочисленными положительными отзывами.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Абсолютная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безопасность-неправильное применение никогда не наносит вред.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Метод, может применяться с раннего возраста и до глубокой старости.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Универсальность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доступность – Су-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терапию могут использовать и педагоги в своей работе, и родители в домашних условиях.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296" y="2340935"/>
            <a:ext cx="4029464" cy="411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89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Приёмы работы с детьми: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5988" y="2222500"/>
            <a:ext cx="5222799" cy="363855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456099" y="193184"/>
            <a:ext cx="5186363" cy="628489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удерживать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колючий шарик на расправленной ладошке каждой руки;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удерживать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шарик на расправленной ладошке левой руки, прижатый сверху правой ладошкой и наоборот;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сжимать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разжимать шарик в кулачок каждой рукой;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каждым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пальчиком надавливать на иголочки шарика каждой руки;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удерживать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колючий шарик тремя пальчиками каждой руки (большой, указательный, средний);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захватывать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колючий шарик тремя пальчиками и передвигаться им по дорожкам разной конфигурации;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прокатывать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колючий шарик по ладошке правой и левой руки круговыми движениями в разные стороны;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прокатывать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колючий шарик вдоль расправленных ладошек вверх-вниз.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98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334851" y="242088"/>
            <a:ext cx="11487955" cy="1445044"/>
          </a:xfrm>
        </p:spPr>
        <p:txBody>
          <a:bodyPr rtlCol="0"/>
          <a:lstStyle/>
          <a:p>
            <a:pPr algn="ctr"/>
            <a:r>
              <a:rPr lang="ru-RU" sz="3200" b="1" dirty="0"/>
              <a:t>При выполнении упражнений с массажными шариками важно соблюдать ряд требований: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0001" y="2222286"/>
            <a:ext cx="10571998" cy="4410333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чередовать медленный и быстрый темп выполнения движений;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соблюдать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«от простого к сложному» (сначала ребёнок учиться работать ведущей рукой, затем не ведущей, и наконец обеими руками одновременно);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выполнением упражнения показывать движения, сопровождая их словесной инструкцией;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каждое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упражнение давать в игровой форме.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ru-RU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4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организации: 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0006" y="2185936"/>
            <a:ext cx="4752304" cy="3675115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занятия; 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подгрупповые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фронтальные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55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Default">
      <a:dk1>
        <a:srgbClr val="000000"/>
      </a:dk1>
      <a:lt1>
        <a:sysClr val="window" lastClr="FFFFFF"/>
      </a:lt1>
      <a:dk2>
        <a:srgbClr val="3F3F3F"/>
      </a:dk2>
      <a:lt2>
        <a:srgbClr val="E7E6E6"/>
      </a:lt2>
      <a:accent1>
        <a:srgbClr val="7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700000"/>
      </a:accent5>
      <a:accent6>
        <a:srgbClr val="978869"/>
      </a:accent6>
      <a:hlink>
        <a:srgbClr val="FFC000"/>
      </a:hlink>
      <a:folHlink>
        <a:srgbClr val="7F7F7F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78154_TF45182065" id="{F7445337-2D91-4CE5-9FD0-77A359430257}" vid="{10D17C8D-F4E5-41B6-A874-2AC04D09EB5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DC75368-59C6-47C9-94A5-81D396CCE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8C4112-5095-4F1B-BBD1-26FC52CA7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1DE3E1-BE43-4468-8986-14BA0CF36A3F}">
  <ds:schemaRefs>
    <ds:schemaRef ds:uri="http://schemas.microsoft.com/office/infopath/2007/PartnerControls"/>
    <ds:schemaRef ds:uri="http://schemas.microsoft.com/office/2006/metadata/properties"/>
    <ds:schemaRef ds:uri="fb0879af-3eba-417a-a55a-ffe6dcd6ca77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1075</Words>
  <Application>Microsoft Office PowerPoint</Application>
  <PresentationFormat>Произвольный</PresentationFormat>
  <Paragraphs>154</Paragraphs>
  <Slides>19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Цитаты</vt:lpstr>
      <vt:lpstr>Су-Джок терапия для развития речи дошкольников</vt:lpstr>
      <vt:lpstr>Цель и задачи Су-Джок терапии</vt:lpstr>
      <vt:lpstr>Развитие движений пальцев рук подготавливает почву для формирования речи </vt:lpstr>
      <vt:lpstr>Для развития речевых возможностей ребенка, наряду с традиционными методиками, можно использовать самые разнообразные нетрадиционные технологии и средства развития речи. Одной из нетрадиционных технологий является Су –Джок терапия–это воздействие на биологически активные точки кистей рук и стоп ног («су» – кисть, «джок» – стопа). Су-Джок терапия может быть направлена на воздействие зон коры головного мозга с целью профилактики и коррекции речи.</vt:lpstr>
      <vt:lpstr>Что же представляет собой Су-Джок-массажёр? </vt:lpstr>
      <vt:lpstr> В чём секрет метода Су-Джок терапии для развития речи у детей? </vt:lpstr>
      <vt:lpstr>Приёмы работы с детьми:</vt:lpstr>
      <vt:lpstr>При выполнении упражнений с массажными шариками важно соблюдать ряд требований:</vt:lpstr>
      <vt:lpstr>Форма организации:  </vt:lpstr>
      <vt:lpstr>С помощью метода Су-Джок терапии решаются многие коррекционные задачи. Такие как:</vt:lpstr>
      <vt:lpstr>Массаж Су – Джок шарами. </vt:lpstr>
      <vt:lpstr>Массаж пальцев эластичным кольцом</vt:lpstr>
      <vt:lpstr>Использование Су – Джок шаров при автоматизации звуков</vt:lpstr>
      <vt:lpstr>Использование Су – Джок шаров при совершенствовании лексико-грамматических категорий</vt:lpstr>
      <vt:lpstr> Использование Су-Джок шаров при совершенствовании навыков употребления предлогов </vt:lpstr>
      <vt:lpstr>Совершенствование навыков пространственной ориентации, ориентировка в собственном теле, развитие памяти, внимания</vt:lpstr>
      <vt:lpstr>Работа с родителями</vt:lpstr>
      <vt:lpstr>Выводы</vt:lpstr>
      <vt:lpstr>Спасибо за внимание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2020-12-02T21:49:46Z</dcterms:created>
  <dcterms:modified xsi:type="dcterms:W3CDTF">2025-02-07T06:29:28Z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